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5" r:id="rId5"/>
    <p:sldId id="266" r:id="rId6"/>
    <p:sldId id="256" r:id="rId7"/>
    <p:sldId id="257" r:id="rId8"/>
    <p:sldId id="258" r:id="rId9"/>
    <p:sldId id="259" r:id="rId10"/>
    <p:sldId id="268" r:id="rId11"/>
    <p:sldId id="269" r:id="rId12"/>
    <p:sldId id="264" r:id="rId13"/>
    <p:sldId id="26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50" autoAdjust="0"/>
    <p:restoredTop sz="94660"/>
  </p:normalViewPr>
  <p:slideViewPr>
    <p:cSldViewPr>
      <p:cViewPr>
        <p:scale>
          <a:sx n="50" d="100"/>
          <a:sy n="50" d="100"/>
        </p:scale>
        <p:origin x="-998" y="-1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BEC4A2-C725-4A6A-BEB0-0203C5E26BCC}"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61B5-0E6E-42B6-B95C-0DEDA36306EA}" type="slidenum">
              <a:rPr lang="en-US" smtClean="0"/>
              <a:t>‹#›</a:t>
            </a:fld>
            <a:endParaRPr lang="en-US"/>
          </a:p>
        </p:txBody>
      </p:sp>
    </p:spTree>
    <p:extLst>
      <p:ext uri="{BB962C8B-B14F-4D97-AF65-F5344CB8AC3E}">
        <p14:creationId xmlns:p14="http://schemas.microsoft.com/office/powerpoint/2010/main" val="1952680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BEC4A2-C725-4A6A-BEB0-0203C5E26BCC}"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61B5-0E6E-42B6-B95C-0DEDA36306EA}" type="slidenum">
              <a:rPr lang="en-US" smtClean="0"/>
              <a:t>‹#›</a:t>
            </a:fld>
            <a:endParaRPr lang="en-US"/>
          </a:p>
        </p:txBody>
      </p:sp>
    </p:spTree>
    <p:extLst>
      <p:ext uri="{BB962C8B-B14F-4D97-AF65-F5344CB8AC3E}">
        <p14:creationId xmlns:p14="http://schemas.microsoft.com/office/powerpoint/2010/main" val="2435307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BEC4A2-C725-4A6A-BEB0-0203C5E26BCC}"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61B5-0E6E-42B6-B95C-0DEDA36306EA}" type="slidenum">
              <a:rPr lang="en-US" smtClean="0"/>
              <a:t>‹#›</a:t>
            </a:fld>
            <a:endParaRPr lang="en-US"/>
          </a:p>
        </p:txBody>
      </p:sp>
    </p:spTree>
    <p:extLst>
      <p:ext uri="{BB962C8B-B14F-4D97-AF65-F5344CB8AC3E}">
        <p14:creationId xmlns:p14="http://schemas.microsoft.com/office/powerpoint/2010/main" val="2707266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BEC4A2-C725-4A6A-BEB0-0203C5E26BCC}"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61B5-0E6E-42B6-B95C-0DEDA36306EA}" type="slidenum">
              <a:rPr lang="en-US" smtClean="0"/>
              <a:t>‹#›</a:t>
            </a:fld>
            <a:endParaRPr lang="en-US"/>
          </a:p>
        </p:txBody>
      </p:sp>
    </p:spTree>
    <p:extLst>
      <p:ext uri="{BB962C8B-B14F-4D97-AF65-F5344CB8AC3E}">
        <p14:creationId xmlns:p14="http://schemas.microsoft.com/office/powerpoint/2010/main" val="1603774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BEC4A2-C725-4A6A-BEB0-0203C5E26BCC}"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61B5-0E6E-42B6-B95C-0DEDA36306EA}" type="slidenum">
              <a:rPr lang="en-US" smtClean="0"/>
              <a:t>‹#›</a:t>
            </a:fld>
            <a:endParaRPr lang="en-US"/>
          </a:p>
        </p:txBody>
      </p:sp>
    </p:spTree>
    <p:extLst>
      <p:ext uri="{BB962C8B-B14F-4D97-AF65-F5344CB8AC3E}">
        <p14:creationId xmlns:p14="http://schemas.microsoft.com/office/powerpoint/2010/main" val="1443194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BEC4A2-C725-4A6A-BEB0-0203C5E26BCC}"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B61B5-0E6E-42B6-B95C-0DEDA36306EA}" type="slidenum">
              <a:rPr lang="en-US" smtClean="0"/>
              <a:t>‹#›</a:t>
            </a:fld>
            <a:endParaRPr lang="en-US"/>
          </a:p>
        </p:txBody>
      </p:sp>
    </p:spTree>
    <p:extLst>
      <p:ext uri="{BB962C8B-B14F-4D97-AF65-F5344CB8AC3E}">
        <p14:creationId xmlns:p14="http://schemas.microsoft.com/office/powerpoint/2010/main" val="166591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BEC4A2-C725-4A6A-BEB0-0203C5E26BCC}" type="datetimeFigureOut">
              <a:rPr lang="en-US" smtClean="0"/>
              <a:t>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1B61B5-0E6E-42B6-B95C-0DEDA36306EA}" type="slidenum">
              <a:rPr lang="en-US" smtClean="0"/>
              <a:t>‹#›</a:t>
            </a:fld>
            <a:endParaRPr lang="en-US"/>
          </a:p>
        </p:txBody>
      </p:sp>
    </p:spTree>
    <p:extLst>
      <p:ext uri="{BB962C8B-B14F-4D97-AF65-F5344CB8AC3E}">
        <p14:creationId xmlns:p14="http://schemas.microsoft.com/office/powerpoint/2010/main" val="2312220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BEC4A2-C725-4A6A-BEB0-0203C5E26BCC}" type="datetimeFigureOut">
              <a:rPr lang="en-US" smtClean="0"/>
              <a:t>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1B61B5-0E6E-42B6-B95C-0DEDA36306EA}" type="slidenum">
              <a:rPr lang="en-US" smtClean="0"/>
              <a:t>‹#›</a:t>
            </a:fld>
            <a:endParaRPr lang="en-US"/>
          </a:p>
        </p:txBody>
      </p:sp>
    </p:spTree>
    <p:extLst>
      <p:ext uri="{BB962C8B-B14F-4D97-AF65-F5344CB8AC3E}">
        <p14:creationId xmlns:p14="http://schemas.microsoft.com/office/powerpoint/2010/main" val="1433465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BEC4A2-C725-4A6A-BEB0-0203C5E26BCC}" type="datetimeFigureOut">
              <a:rPr lang="en-US" smtClean="0"/>
              <a:t>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1B61B5-0E6E-42B6-B95C-0DEDA36306EA}" type="slidenum">
              <a:rPr lang="en-US" smtClean="0"/>
              <a:t>‹#›</a:t>
            </a:fld>
            <a:endParaRPr lang="en-US"/>
          </a:p>
        </p:txBody>
      </p:sp>
    </p:spTree>
    <p:extLst>
      <p:ext uri="{BB962C8B-B14F-4D97-AF65-F5344CB8AC3E}">
        <p14:creationId xmlns:p14="http://schemas.microsoft.com/office/powerpoint/2010/main" val="1361578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EC4A2-C725-4A6A-BEB0-0203C5E26BCC}"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B61B5-0E6E-42B6-B95C-0DEDA36306EA}" type="slidenum">
              <a:rPr lang="en-US" smtClean="0"/>
              <a:t>‹#›</a:t>
            </a:fld>
            <a:endParaRPr lang="en-US"/>
          </a:p>
        </p:txBody>
      </p:sp>
    </p:spTree>
    <p:extLst>
      <p:ext uri="{BB962C8B-B14F-4D97-AF65-F5344CB8AC3E}">
        <p14:creationId xmlns:p14="http://schemas.microsoft.com/office/powerpoint/2010/main" val="309997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EC4A2-C725-4A6A-BEB0-0203C5E26BCC}"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B61B5-0E6E-42B6-B95C-0DEDA36306EA}" type="slidenum">
              <a:rPr lang="en-US" smtClean="0"/>
              <a:t>‹#›</a:t>
            </a:fld>
            <a:endParaRPr lang="en-US"/>
          </a:p>
        </p:txBody>
      </p:sp>
    </p:spTree>
    <p:extLst>
      <p:ext uri="{BB962C8B-B14F-4D97-AF65-F5344CB8AC3E}">
        <p14:creationId xmlns:p14="http://schemas.microsoft.com/office/powerpoint/2010/main" val="3494465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EC4A2-C725-4A6A-BEB0-0203C5E26BCC}" type="datetimeFigureOut">
              <a:rPr lang="en-US" smtClean="0"/>
              <a:t>1/11/2015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B61B5-0E6E-42B6-B95C-0DEDA36306EA}" type="slidenum">
              <a:rPr lang="en-US" smtClean="0"/>
              <a:t>‹#›</a:t>
            </a:fld>
            <a:endParaRPr lang="en-US"/>
          </a:p>
        </p:txBody>
      </p:sp>
    </p:spTree>
    <p:extLst>
      <p:ext uri="{BB962C8B-B14F-4D97-AF65-F5344CB8AC3E}">
        <p14:creationId xmlns:p14="http://schemas.microsoft.com/office/powerpoint/2010/main" val="1300537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164483"/>
            <a:ext cx="4572000" cy="1077218"/>
          </a:xfrm>
          <a:prstGeom prst="rect">
            <a:avLst/>
          </a:prstGeom>
        </p:spPr>
        <p:txBody>
          <a:bodyPr>
            <a:spAutoFit/>
          </a:bodyPr>
          <a:lstStyle/>
          <a:p>
            <a:r>
              <a:rPr lang="en-US" sz="3200" dirty="0" err="1" smtClean="0"/>
              <a:t>Certolizumab</a:t>
            </a:r>
            <a:r>
              <a:rPr lang="en-US" sz="3200" dirty="0" smtClean="0"/>
              <a:t> </a:t>
            </a:r>
            <a:r>
              <a:rPr lang="en-US" sz="3200" dirty="0" err="1" smtClean="0"/>
              <a:t>pegol</a:t>
            </a:r>
            <a:r>
              <a:rPr lang="en-US" sz="3200" dirty="0" smtClean="0"/>
              <a:t/>
            </a:r>
            <a:br>
              <a:rPr lang="en-US" sz="3200" dirty="0" smtClean="0"/>
            </a:br>
            <a:endParaRPr lang="en-US" sz="3200" dirty="0"/>
          </a:p>
        </p:txBody>
      </p:sp>
      <p:sp>
        <p:nvSpPr>
          <p:cNvPr id="5" name="Rectangle 4"/>
          <p:cNvSpPr/>
          <p:nvPr/>
        </p:nvSpPr>
        <p:spPr>
          <a:xfrm>
            <a:off x="533400" y="877669"/>
            <a:ext cx="1329210" cy="461665"/>
          </a:xfrm>
          <a:prstGeom prst="rect">
            <a:avLst/>
          </a:prstGeom>
        </p:spPr>
        <p:txBody>
          <a:bodyPr wrap="none">
            <a:spAutoFit/>
          </a:bodyPr>
          <a:lstStyle/>
          <a:p>
            <a:r>
              <a:rPr lang="en-US" sz="2400" dirty="0"/>
              <a:t>DB08904</a:t>
            </a:r>
          </a:p>
        </p:txBody>
      </p:sp>
      <p:sp>
        <p:nvSpPr>
          <p:cNvPr id="7" name="Rectangle 6"/>
          <p:cNvSpPr/>
          <p:nvPr/>
        </p:nvSpPr>
        <p:spPr>
          <a:xfrm>
            <a:off x="533400" y="3078608"/>
            <a:ext cx="2820003" cy="461665"/>
          </a:xfrm>
          <a:prstGeom prst="rect">
            <a:avLst/>
          </a:prstGeom>
        </p:spPr>
        <p:txBody>
          <a:bodyPr wrap="none">
            <a:spAutoFit/>
          </a:bodyPr>
          <a:lstStyle/>
          <a:p>
            <a:r>
              <a:rPr lang="en-US" sz="2400" dirty="0"/>
              <a:t>C</a:t>
            </a:r>
            <a:r>
              <a:rPr lang="en-US" sz="2400" baseline="-25000" dirty="0"/>
              <a:t>2115</a:t>
            </a:r>
            <a:r>
              <a:rPr lang="en-US" sz="2400" dirty="0"/>
              <a:t>H</a:t>
            </a:r>
            <a:r>
              <a:rPr lang="en-US" sz="2400" baseline="-25000" dirty="0"/>
              <a:t>3252</a:t>
            </a:r>
            <a:r>
              <a:rPr lang="en-US" sz="2400" dirty="0"/>
              <a:t>N</a:t>
            </a:r>
            <a:r>
              <a:rPr lang="en-US" sz="2400" baseline="-25000" dirty="0"/>
              <a:t>556</a:t>
            </a:r>
            <a:r>
              <a:rPr lang="en-US" sz="2400" dirty="0"/>
              <a:t>O</a:t>
            </a:r>
            <a:r>
              <a:rPr lang="en-US" sz="2400" baseline="-25000" dirty="0"/>
              <a:t>673</a:t>
            </a:r>
            <a:r>
              <a:rPr lang="en-US" sz="2400" dirty="0"/>
              <a:t>S</a:t>
            </a:r>
            <a:r>
              <a:rPr lang="en-US" sz="2400" baseline="-25000" dirty="0"/>
              <a:t>16</a:t>
            </a:r>
            <a:r>
              <a:rPr lang="en-US" sz="2400" dirty="0"/>
              <a:t> </a:t>
            </a:r>
            <a:endParaRPr lang="en-US" sz="2400" dirty="0"/>
          </a:p>
        </p:txBody>
      </p:sp>
      <p:sp>
        <p:nvSpPr>
          <p:cNvPr id="8" name="Rectangle 7"/>
          <p:cNvSpPr/>
          <p:nvPr/>
        </p:nvSpPr>
        <p:spPr>
          <a:xfrm>
            <a:off x="533400" y="3791514"/>
            <a:ext cx="881973" cy="369332"/>
          </a:xfrm>
          <a:prstGeom prst="rect">
            <a:avLst/>
          </a:prstGeom>
        </p:spPr>
        <p:txBody>
          <a:bodyPr wrap="none">
            <a:spAutoFit/>
          </a:bodyPr>
          <a:lstStyle/>
          <a:p>
            <a:r>
              <a:rPr lang="en-US" dirty="0"/>
              <a:t>91 </a:t>
            </a:r>
            <a:r>
              <a:rPr lang="en-US" dirty="0" err="1"/>
              <a:t>kDa</a:t>
            </a:r>
            <a:r>
              <a:rPr lang="en-US" dirty="0"/>
              <a:t> </a:t>
            </a:r>
            <a:endParaRPr lang="en-US" dirty="0"/>
          </a:p>
        </p:txBody>
      </p:sp>
      <p:sp>
        <p:nvSpPr>
          <p:cNvPr id="9" name="Rectangle 8"/>
          <p:cNvSpPr/>
          <p:nvPr/>
        </p:nvSpPr>
        <p:spPr>
          <a:xfrm>
            <a:off x="533400" y="4916269"/>
            <a:ext cx="4572000" cy="646331"/>
          </a:xfrm>
          <a:prstGeom prst="rect">
            <a:avLst/>
          </a:prstGeom>
        </p:spPr>
        <p:txBody>
          <a:bodyPr>
            <a:spAutoFit/>
          </a:bodyPr>
          <a:lstStyle/>
          <a:p>
            <a:r>
              <a:rPr lang="en-US" dirty="0" smtClean="0"/>
              <a:t>CATEGORY</a:t>
            </a:r>
            <a:r>
              <a:rPr lang="en-US" dirty="0"/>
              <a:t>	</a:t>
            </a:r>
          </a:p>
          <a:p>
            <a:r>
              <a:rPr lang="en-US" dirty="0" smtClean="0"/>
              <a:t>    </a:t>
            </a:r>
            <a:r>
              <a:rPr lang="en-US" dirty="0"/>
              <a:t>TNF inhibitor</a:t>
            </a:r>
          </a:p>
        </p:txBody>
      </p:sp>
    </p:spTree>
    <p:extLst>
      <p:ext uri="{BB962C8B-B14F-4D97-AF65-F5344CB8AC3E}">
        <p14:creationId xmlns:p14="http://schemas.microsoft.com/office/powerpoint/2010/main" val="3932369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458200" cy="6096000"/>
          </a:xfrm>
        </p:spPr>
        <p:txBody>
          <a:bodyPr>
            <a:noAutofit/>
          </a:bodyPr>
          <a:lstStyle/>
          <a:p>
            <a:pPr marL="0" indent="0">
              <a:buNone/>
            </a:pPr>
            <a:r>
              <a:rPr lang="en-US" sz="2000" dirty="0"/>
              <a:t>Drug Interactions	</a:t>
            </a:r>
          </a:p>
          <a:p>
            <a:pPr marL="0" indent="0">
              <a:buNone/>
            </a:pPr>
            <a:endParaRPr lang="en-US" sz="2000" dirty="0" smtClean="0"/>
          </a:p>
          <a:p>
            <a:pPr marL="0" indent="0">
              <a:buNone/>
            </a:pPr>
            <a:r>
              <a:rPr lang="en-US" sz="2000" dirty="0" smtClean="0"/>
              <a:t>ABATACEPT</a:t>
            </a:r>
            <a:r>
              <a:rPr lang="en-US" sz="2000" dirty="0"/>
              <a:t>	</a:t>
            </a:r>
            <a:endParaRPr lang="en-US" sz="2000" dirty="0" smtClean="0"/>
          </a:p>
          <a:p>
            <a:pPr marL="0" indent="0">
              <a:buNone/>
            </a:pPr>
            <a:r>
              <a:rPr lang="en-US" sz="2000" dirty="0" smtClean="0"/>
              <a:t>Co-administration </a:t>
            </a:r>
            <a:r>
              <a:rPr lang="en-US" sz="2000" dirty="0"/>
              <a:t>with other TNF-blocking agents may increase the risk of serious infections. Concomitant therapy is not recommended.</a:t>
            </a:r>
          </a:p>
          <a:p>
            <a:pPr marL="0" indent="0">
              <a:buNone/>
            </a:pPr>
            <a:endParaRPr lang="en-US" sz="2000" dirty="0" smtClean="0"/>
          </a:p>
          <a:p>
            <a:pPr marL="0" indent="0">
              <a:buNone/>
            </a:pPr>
            <a:r>
              <a:rPr lang="en-US" sz="2000" dirty="0" smtClean="0"/>
              <a:t>ANAKINRA</a:t>
            </a:r>
            <a:r>
              <a:rPr lang="en-US" sz="2000" dirty="0"/>
              <a:t>	</a:t>
            </a:r>
            <a:endParaRPr lang="en-US" sz="2000" dirty="0" smtClean="0"/>
          </a:p>
          <a:p>
            <a:pPr marL="0" indent="0">
              <a:buNone/>
            </a:pPr>
            <a:r>
              <a:rPr lang="en-US" sz="2000" dirty="0" smtClean="0"/>
              <a:t>Co-administration </a:t>
            </a:r>
            <a:r>
              <a:rPr lang="en-US" sz="2000" dirty="0"/>
              <a:t>with other TNF-blocking agents may increase the risk of serious infections. Concomitant therapy is not recommended.</a:t>
            </a:r>
          </a:p>
          <a:p>
            <a:pPr marL="0" indent="0">
              <a:buNone/>
            </a:pPr>
            <a:endParaRPr lang="en-US" sz="2000" dirty="0" smtClean="0"/>
          </a:p>
          <a:p>
            <a:pPr marL="0" indent="0">
              <a:buNone/>
            </a:pPr>
            <a:r>
              <a:rPr lang="en-US" sz="2000" dirty="0" smtClean="0"/>
              <a:t>ETANERCEPT</a:t>
            </a:r>
            <a:r>
              <a:rPr lang="en-US" sz="2000" dirty="0"/>
              <a:t>	</a:t>
            </a:r>
            <a:endParaRPr lang="en-US" sz="2000" dirty="0" smtClean="0"/>
          </a:p>
          <a:p>
            <a:pPr marL="0" indent="0">
              <a:buNone/>
            </a:pPr>
            <a:r>
              <a:rPr lang="en-US" sz="2000" dirty="0" smtClean="0"/>
              <a:t>Avoid </a:t>
            </a:r>
            <a:r>
              <a:rPr lang="en-US" sz="2000" dirty="0"/>
              <a:t>combination as </a:t>
            </a:r>
            <a:r>
              <a:rPr lang="en-US" sz="2000" dirty="0" err="1"/>
              <a:t>certolizumab</a:t>
            </a:r>
            <a:r>
              <a:rPr lang="en-US" sz="2000" dirty="0"/>
              <a:t> </a:t>
            </a:r>
            <a:r>
              <a:rPr lang="en-US" sz="2000" dirty="0" err="1"/>
              <a:t>pegol</a:t>
            </a:r>
            <a:r>
              <a:rPr lang="en-US" sz="2000" dirty="0"/>
              <a:t> toxic effects would be enhanced.</a:t>
            </a:r>
          </a:p>
          <a:p>
            <a:pPr marL="0" indent="0">
              <a:buNone/>
            </a:pPr>
            <a:endParaRPr lang="en-US" sz="2000" dirty="0" smtClean="0"/>
          </a:p>
          <a:p>
            <a:pPr marL="0" indent="0">
              <a:buNone/>
            </a:pPr>
            <a:r>
              <a:rPr lang="en-US" sz="2000" dirty="0" smtClean="0"/>
              <a:t>GOLIMUMAB</a:t>
            </a:r>
            <a:r>
              <a:rPr lang="en-US" sz="2000" dirty="0"/>
              <a:t>	</a:t>
            </a:r>
            <a:endParaRPr lang="en-US" sz="2000" dirty="0" smtClean="0"/>
          </a:p>
          <a:p>
            <a:pPr marL="0" indent="0">
              <a:buNone/>
            </a:pPr>
            <a:r>
              <a:rPr lang="en-US" sz="2000" dirty="0" smtClean="0"/>
              <a:t>Avoid </a:t>
            </a:r>
            <a:r>
              <a:rPr lang="en-US" sz="2000" dirty="0"/>
              <a:t>combination due to the potential increased immunosuppression of </a:t>
            </a:r>
            <a:endParaRPr lang="en-US" sz="2000" dirty="0" smtClean="0"/>
          </a:p>
          <a:p>
            <a:pPr marL="0" indent="0">
              <a:buNone/>
            </a:pPr>
            <a:endParaRPr lang="en-US" sz="2000" dirty="0"/>
          </a:p>
        </p:txBody>
      </p:sp>
    </p:spTree>
    <p:extLst>
      <p:ext uri="{BB962C8B-B14F-4D97-AF65-F5344CB8AC3E}">
        <p14:creationId xmlns:p14="http://schemas.microsoft.com/office/powerpoint/2010/main" val="333533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04800"/>
            <a:ext cx="8382000" cy="5324535"/>
          </a:xfrm>
          <a:prstGeom prst="rect">
            <a:avLst/>
          </a:prstGeom>
        </p:spPr>
        <p:txBody>
          <a:bodyPr wrap="square">
            <a:spAutoFit/>
          </a:bodyPr>
          <a:lstStyle/>
          <a:p>
            <a:endParaRPr lang="en-US" sz="2000" dirty="0"/>
          </a:p>
          <a:p>
            <a:r>
              <a:rPr lang="en-US" sz="2000" dirty="0" smtClean="0"/>
              <a:t>INFLIXIMAB</a:t>
            </a:r>
            <a:r>
              <a:rPr lang="en-US" sz="2000" dirty="0"/>
              <a:t>	</a:t>
            </a:r>
            <a:endParaRPr lang="en-US" sz="2000" dirty="0" smtClean="0"/>
          </a:p>
          <a:p>
            <a:r>
              <a:rPr lang="en-US" sz="2000" dirty="0" smtClean="0"/>
              <a:t>Avoid </a:t>
            </a:r>
            <a:r>
              <a:rPr lang="en-US" sz="2000" dirty="0"/>
              <a:t>combination because anti-TNF agents increase adverse effects of </a:t>
            </a:r>
            <a:r>
              <a:rPr lang="en-US" sz="2000" dirty="0" err="1"/>
              <a:t>certolizumab</a:t>
            </a:r>
            <a:r>
              <a:rPr lang="en-US" sz="2000" dirty="0"/>
              <a:t> </a:t>
            </a:r>
            <a:r>
              <a:rPr lang="en-US" sz="2000" dirty="0" err="1" smtClean="0"/>
              <a:t>pegol</a:t>
            </a:r>
            <a:endParaRPr lang="en-US" sz="2000" dirty="0" smtClean="0"/>
          </a:p>
          <a:p>
            <a:endParaRPr lang="en-US" sz="2000" dirty="0"/>
          </a:p>
          <a:p>
            <a:r>
              <a:rPr lang="en-US" sz="2000" dirty="0" smtClean="0"/>
              <a:t>NATALIZUMAB</a:t>
            </a:r>
            <a:r>
              <a:rPr lang="en-US" sz="2000" dirty="0"/>
              <a:t>	</a:t>
            </a:r>
            <a:endParaRPr lang="en-US" sz="2000" dirty="0" smtClean="0"/>
          </a:p>
          <a:p>
            <a:r>
              <a:rPr lang="en-US" sz="2000" dirty="0" smtClean="0"/>
              <a:t>Co-administration </a:t>
            </a:r>
            <a:r>
              <a:rPr lang="en-US" sz="2000" dirty="0"/>
              <a:t>with other TNF-blocking agents may increase the risk of serious infections. Concomitant therapy is not recommended.</a:t>
            </a:r>
          </a:p>
          <a:p>
            <a:endParaRPr lang="en-US" sz="2000" dirty="0" smtClean="0"/>
          </a:p>
          <a:p>
            <a:r>
              <a:rPr lang="en-US" sz="2000" dirty="0" smtClean="0"/>
              <a:t>RITUXIMAB</a:t>
            </a:r>
            <a:r>
              <a:rPr lang="en-US" sz="2000" dirty="0"/>
              <a:t>	</a:t>
            </a:r>
            <a:endParaRPr lang="en-US" sz="2000" dirty="0" smtClean="0"/>
          </a:p>
          <a:p>
            <a:r>
              <a:rPr lang="en-US" sz="2000" dirty="0" smtClean="0"/>
              <a:t>Co-administration </a:t>
            </a:r>
            <a:r>
              <a:rPr lang="en-US" sz="2000" dirty="0"/>
              <a:t>with other TNF-blocking agents may increase the risk of serious infections. Concomitant therapy is not recommended.</a:t>
            </a:r>
          </a:p>
          <a:p>
            <a:endParaRPr lang="en-US" sz="2000" dirty="0" smtClean="0"/>
          </a:p>
          <a:p>
            <a:r>
              <a:rPr lang="en-US" sz="2000" dirty="0" smtClean="0"/>
              <a:t>TOFACITINIB	</a:t>
            </a:r>
          </a:p>
          <a:p>
            <a:r>
              <a:rPr lang="en-US" sz="2000" dirty="0" err="1" smtClean="0"/>
              <a:t>Certolizumab</a:t>
            </a:r>
            <a:r>
              <a:rPr lang="en-US" sz="2000" dirty="0" smtClean="0"/>
              <a:t> </a:t>
            </a:r>
            <a:r>
              <a:rPr lang="en-US" sz="2000" dirty="0"/>
              <a:t>(and other anti-TNF </a:t>
            </a:r>
            <a:r>
              <a:rPr lang="en-US" sz="2000" dirty="0" err="1"/>
              <a:t>immunosuppressants</a:t>
            </a:r>
            <a:r>
              <a:rPr lang="en-US" sz="2000" dirty="0"/>
              <a:t>), when used in combination with </a:t>
            </a:r>
            <a:r>
              <a:rPr lang="en-US" sz="2000" dirty="0" err="1"/>
              <a:t>tofacitinib</a:t>
            </a:r>
            <a:r>
              <a:rPr lang="en-US" sz="2000" dirty="0"/>
              <a:t>, may increase the risk of added immunosuppression. It is recommended to avoid concurrent therapy.</a:t>
            </a:r>
            <a:endParaRPr lang="en-US" sz="2000" dirty="0"/>
          </a:p>
        </p:txBody>
      </p:sp>
    </p:spTree>
    <p:extLst>
      <p:ext uri="{BB962C8B-B14F-4D97-AF65-F5344CB8AC3E}">
        <p14:creationId xmlns:p14="http://schemas.microsoft.com/office/powerpoint/2010/main" val="1466249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889844"/>
            <a:ext cx="8686800" cy="3477875"/>
          </a:xfrm>
          <a:prstGeom prst="rect">
            <a:avLst/>
          </a:prstGeom>
        </p:spPr>
        <p:txBody>
          <a:bodyPr wrap="square">
            <a:spAutoFit/>
          </a:bodyPr>
          <a:lstStyle/>
          <a:p>
            <a:r>
              <a:rPr lang="en-US" sz="2000" dirty="0"/>
              <a:t>&gt;Amino acid sequence of the light chain</a:t>
            </a:r>
          </a:p>
          <a:p>
            <a:r>
              <a:rPr lang="en-US" sz="2000" dirty="0"/>
              <a:t>DIQMTQSPSSLSASVGDRVTITCKASQNVGTNVAWYQQKPGKAPKALIYSASFLYSGVPY</a:t>
            </a:r>
          </a:p>
          <a:p>
            <a:r>
              <a:rPr lang="en-US" sz="2000" dirty="0"/>
              <a:t>RFSGSGSGTDFTLTISSLQPEDFATYYCQQYNIYPLTFGQGTKVEIKRTVAAPSVFIFPP</a:t>
            </a:r>
          </a:p>
          <a:p>
            <a:r>
              <a:rPr lang="en-US" sz="2000" dirty="0"/>
              <a:t>SDEQLKSGTASVVCLLNNFYPREAKVQWKVDNALQSGNSQESVTEQDSKDSTYSLSSTLT</a:t>
            </a:r>
          </a:p>
          <a:p>
            <a:r>
              <a:rPr lang="en-US" sz="2000" dirty="0"/>
              <a:t>LSKADYEKHKVYACEVTHQGLSSPVTKSFNRGEC</a:t>
            </a:r>
          </a:p>
          <a:p>
            <a:endParaRPr lang="en-US" sz="2000" dirty="0"/>
          </a:p>
          <a:p>
            <a:r>
              <a:rPr lang="en-US" sz="2000" dirty="0"/>
              <a:t>&gt;Amino acid sequence of the heavy chain</a:t>
            </a:r>
          </a:p>
          <a:p>
            <a:r>
              <a:rPr lang="en-US" sz="2000" dirty="0"/>
              <a:t>EVQLVESGGGLVQPGGSLRLSCAASGYVFTDYGMNWVRQAPGKGLEWMGWINTYIGEPIY</a:t>
            </a:r>
          </a:p>
          <a:p>
            <a:r>
              <a:rPr lang="en-US" sz="2000" dirty="0"/>
              <a:t>ADSVKGRFTFSLDTSKSTAYLQMNSLRAEDTAVYYCARGYRSYAMDYWGQGTLVTVSSAS</a:t>
            </a:r>
          </a:p>
          <a:p>
            <a:r>
              <a:rPr lang="en-US" sz="2000" dirty="0"/>
              <a:t>TKGPSVFPLAPSSKSTSGGTAALGCLVKDYFPEPVTVSWNSGALTSGVHTFPAVLQSSGL</a:t>
            </a:r>
          </a:p>
          <a:p>
            <a:r>
              <a:rPr lang="en-US" sz="2000" dirty="0"/>
              <a:t>YSLSSVVTVPSSSLGTQTYICNVNHKPSNTKVDKKVEPKSCDKTHTCAA</a:t>
            </a:r>
          </a:p>
        </p:txBody>
      </p:sp>
    </p:spTree>
    <p:extLst>
      <p:ext uri="{BB962C8B-B14F-4D97-AF65-F5344CB8AC3E}">
        <p14:creationId xmlns:p14="http://schemas.microsoft.com/office/powerpoint/2010/main" val="157089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8763000" cy="5016758"/>
          </a:xfrm>
          <a:prstGeom prst="rect">
            <a:avLst/>
          </a:prstGeom>
        </p:spPr>
        <p:txBody>
          <a:bodyPr wrap="square">
            <a:spAutoFit/>
          </a:bodyPr>
          <a:lstStyle/>
          <a:p>
            <a:pPr fontAlgn="ctr"/>
            <a:r>
              <a:rPr lang="en-US" sz="2000" dirty="0" smtClean="0"/>
              <a:t>REFERENCES</a:t>
            </a:r>
          </a:p>
          <a:p>
            <a:pPr marL="342900" indent="-342900" fontAlgn="ctr">
              <a:buFont typeface="Arial" panose="020B0604020202020204" pitchFamily="34" charset="0"/>
              <a:buChar char="•"/>
            </a:pPr>
            <a:endParaRPr lang="en-US" sz="2000" dirty="0" smtClean="0"/>
          </a:p>
          <a:p>
            <a:pPr marL="342900" indent="-342900" fontAlgn="ctr">
              <a:buFont typeface="Arial" panose="020B0604020202020204" pitchFamily="34" charset="0"/>
              <a:buChar char="•"/>
            </a:pPr>
            <a:r>
              <a:rPr lang="en-US" sz="2000" dirty="0" err="1"/>
              <a:t>Chimenti</a:t>
            </a:r>
            <a:r>
              <a:rPr lang="en-US" sz="2000" dirty="0"/>
              <a:t> MS, </a:t>
            </a:r>
            <a:r>
              <a:rPr lang="en-US" sz="2000" dirty="0" err="1"/>
              <a:t>Saraceno</a:t>
            </a:r>
            <a:r>
              <a:rPr lang="en-US" sz="2000" dirty="0"/>
              <a:t> R, </a:t>
            </a:r>
            <a:r>
              <a:rPr lang="en-US" sz="2000" dirty="0" err="1"/>
              <a:t>Chiricozzi</a:t>
            </a:r>
            <a:r>
              <a:rPr lang="en-US" sz="2000" dirty="0"/>
              <a:t> A, </a:t>
            </a:r>
            <a:r>
              <a:rPr lang="en-US" sz="2000" dirty="0" err="1"/>
              <a:t>Giunta</a:t>
            </a:r>
            <a:r>
              <a:rPr lang="en-US" sz="2000" dirty="0"/>
              <a:t> A, </a:t>
            </a:r>
            <a:r>
              <a:rPr lang="en-US" sz="2000" dirty="0" err="1"/>
              <a:t>Chimenti</a:t>
            </a:r>
            <a:r>
              <a:rPr lang="en-US" sz="2000" dirty="0"/>
              <a:t> S, </a:t>
            </a:r>
            <a:r>
              <a:rPr lang="en-US" sz="2000" dirty="0" err="1"/>
              <a:t>Perricone</a:t>
            </a:r>
            <a:r>
              <a:rPr lang="en-US" sz="2000" dirty="0"/>
              <a:t> R: Profile of </a:t>
            </a:r>
            <a:r>
              <a:rPr lang="en-US" sz="2000" dirty="0" err="1"/>
              <a:t>certolizumab</a:t>
            </a:r>
            <a:r>
              <a:rPr lang="en-US" sz="2000" dirty="0"/>
              <a:t> and its potential in the treatment of psoriatic arthritis. Drug Des </a:t>
            </a:r>
            <a:r>
              <a:rPr lang="en-US" sz="2000" dirty="0" err="1"/>
              <a:t>Devel</a:t>
            </a:r>
            <a:r>
              <a:rPr lang="en-US" sz="2000" dirty="0"/>
              <a:t> </a:t>
            </a:r>
            <a:r>
              <a:rPr lang="en-US" sz="2000" dirty="0" err="1"/>
              <a:t>Ther</a:t>
            </a:r>
            <a:r>
              <a:rPr lang="en-US" sz="2000" dirty="0"/>
              <a:t>. 2013 Apr 15;7:339-48. </a:t>
            </a:r>
            <a:r>
              <a:rPr lang="en-US" sz="2000" dirty="0" err="1"/>
              <a:t>doi</a:t>
            </a:r>
            <a:r>
              <a:rPr lang="en-US" sz="2000" dirty="0"/>
              <a:t>: 10.2147/DDDT.S31658. Print 2013. </a:t>
            </a:r>
            <a:endParaRPr lang="en-US" sz="2000" dirty="0" smtClean="0"/>
          </a:p>
          <a:p>
            <a:pPr marL="342900" indent="-342900" fontAlgn="ctr">
              <a:buFont typeface="Arial" panose="020B0604020202020204" pitchFamily="34" charset="0"/>
              <a:buChar char="•"/>
            </a:pPr>
            <a:r>
              <a:rPr lang="en-US" sz="2000" dirty="0" smtClean="0"/>
              <a:t> </a:t>
            </a:r>
            <a:r>
              <a:rPr lang="en-US" sz="2000" dirty="0" err="1"/>
              <a:t>Ferrante</a:t>
            </a:r>
            <a:r>
              <a:rPr lang="en-US" sz="2000" dirty="0"/>
              <a:t> M, </a:t>
            </a:r>
            <a:r>
              <a:rPr lang="en-US" sz="2000" dirty="0" err="1"/>
              <a:t>Vermeire</a:t>
            </a:r>
            <a:r>
              <a:rPr lang="en-US" sz="2000" dirty="0"/>
              <a:t> S, </a:t>
            </a:r>
            <a:r>
              <a:rPr lang="en-US" sz="2000" dirty="0" err="1"/>
              <a:t>Rutgeerts</a:t>
            </a:r>
            <a:r>
              <a:rPr lang="en-US" sz="2000" dirty="0"/>
              <a:t> P: </a:t>
            </a:r>
            <a:r>
              <a:rPr lang="en-US" sz="2000" dirty="0" err="1"/>
              <a:t>Certolizumab</a:t>
            </a:r>
            <a:r>
              <a:rPr lang="en-US" sz="2000" dirty="0"/>
              <a:t> </a:t>
            </a:r>
            <a:r>
              <a:rPr lang="en-US" sz="2000" dirty="0" err="1"/>
              <a:t>pegol</a:t>
            </a:r>
            <a:r>
              <a:rPr lang="en-US" sz="2000" dirty="0"/>
              <a:t> in the treatment of Crohn’s disease. Expert </a:t>
            </a:r>
            <a:r>
              <a:rPr lang="en-US" sz="2000" dirty="0" err="1"/>
              <a:t>Opin</a:t>
            </a:r>
            <a:r>
              <a:rPr lang="en-US" sz="2000" dirty="0"/>
              <a:t> </a:t>
            </a:r>
            <a:r>
              <a:rPr lang="en-US" sz="2000" dirty="0" err="1"/>
              <a:t>Biol</a:t>
            </a:r>
            <a:r>
              <a:rPr lang="en-US" sz="2000" dirty="0"/>
              <a:t> </a:t>
            </a:r>
            <a:r>
              <a:rPr lang="en-US" sz="2000" dirty="0" err="1"/>
              <a:t>Ther</a:t>
            </a:r>
            <a:r>
              <a:rPr lang="en-US" sz="2000" dirty="0"/>
              <a:t>. 2013 Apr;13(4):595-605. </a:t>
            </a:r>
            <a:r>
              <a:rPr lang="en-US" sz="2000" dirty="0" err="1"/>
              <a:t>doi</a:t>
            </a:r>
            <a:r>
              <a:rPr lang="en-US" sz="2000" dirty="0"/>
              <a:t>: 10.1517/14712598.2013.777039. </a:t>
            </a:r>
            <a:r>
              <a:rPr lang="en-US" sz="2000" dirty="0" err="1"/>
              <a:t>Epub</a:t>
            </a:r>
            <a:r>
              <a:rPr lang="en-US" sz="2000" dirty="0"/>
              <a:t> 2013 Mar 4. </a:t>
            </a:r>
          </a:p>
          <a:p>
            <a:pPr marL="342900" indent="-342900" fontAlgn="ctr">
              <a:buFont typeface="Arial" panose="020B0604020202020204" pitchFamily="34" charset="0"/>
              <a:buChar char="•"/>
            </a:pPr>
            <a:r>
              <a:rPr lang="en-US" sz="2000" dirty="0" smtClean="0"/>
              <a:t>https</a:t>
            </a:r>
            <a:r>
              <a:rPr lang="en-US" sz="2000" dirty="0"/>
              <a:t>://data.epo.org/publication-server/rest/v1.0/publication-dates/20110803/patents/EP1534753NWB1/document.html</a:t>
            </a:r>
          </a:p>
          <a:p>
            <a:pPr marL="342900" indent="-342900" fontAlgn="ctr">
              <a:buFont typeface="Arial" panose="020B0604020202020204" pitchFamily="34" charset="0"/>
              <a:buChar char="•"/>
            </a:pPr>
            <a:r>
              <a:rPr lang="en-US" sz="2000" dirty="0" smtClean="0"/>
              <a:t>http</a:t>
            </a:r>
            <a:r>
              <a:rPr lang="en-US" sz="2000" dirty="0"/>
              <a:t>://www.ncbi.nlm.nih.gov/pubmed/24662976 </a:t>
            </a:r>
            <a:endParaRPr lang="en-US" sz="2000" dirty="0" smtClean="0"/>
          </a:p>
          <a:p>
            <a:pPr marL="342900" indent="-342900" fontAlgn="ctr">
              <a:buFont typeface="Arial" panose="020B0604020202020204" pitchFamily="34" charset="0"/>
              <a:buChar char="•"/>
            </a:pPr>
            <a:r>
              <a:rPr lang="en-US" sz="2000" dirty="0" smtClean="0"/>
              <a:t>http</a:t>
            </a:r>
            <a:r>
              <a:rPr lang="en-US" sz="2000" dirty="0"/>
              <a:t>://www.ncbi.nlm.nih.gov/pubmed/21047485 </a:t>
            </a:r>
            <a:endParaRPr lang="en-US" sz="2000" dirty="0" smtClean="0"/>
          </a:p>
          <a:p>
            <a:pPr marL="342900" indent="-342900" fontAlgn="ctr">
              <a:buFont typeface="Arial" panose="020B0604020202020204" pitchFamily="34" charset="0"/>
              <a:buChar char="•"/>
            </a:pPr>
            <a:r>
              <a:rPr lang="en-US" sz="2000" dirty="0" smtClean="0"/>
              <a:t>http</a:t>
            </a:r>
            <a:r>
              <a:rPr lang="en-US" sz="2000" dirty="0"/>
              <a:t>://www.ncbi.nlm.nih.gov/pubmed/22915918 </a:t>
            </a:r>
            <a:endParaRPr lang="en-US" sz="2000" dirty="0" smtClean="0"/>
          </a:p>
          <a:p>
            <a:pPr marL="342900" indent="-342900" fontAlgn="ctr">
              <a:buFont typeface="Arial" panose="020B0604020202020204" pitchFamily="34" charset="0"/>
              <a:buChar char="•"/>
            </a:pPr>
            <a:r>
              <a:rPr lang="en-US" sz="2000" dirty="0" smtClean="0"/>
              <a:t>http</a:t>
            </a:r>
            <a:r>
              <a:rPr lang="en-US" sz="2000" dirty="0"/>
              <a:t>://www.ncbi.nlm.nih.gov/pubmed/19155878 </a:t>
            </a:r>
            <a:endParaRPr lang="en-US" sz="2000" dirty="0" smtClean="0"/>
          </a:p>
          <a:p>
            <a:pPr marL="342900" indent="-342900" fontAlgn="ctr">
              <a:buFont typeface="Arial" panose="020B0604020202020204" pitchFamily="34" charset="0"/>
              <a:buChar char="•"/>
            </a:pPr>
            <a:r>
              <a:rPr lang="en-US" sz="2000" dirty="0" smtClean="0"/>
              <a:t>http</a:t>
            </a:r>
            <a:r>
              <a:rPr lang="en-US" sz="2000" dirty="0"/>
              <a:t>://www.ncbi.nlm.nih.gov/pubmed/18927521 </a:t>
            </a:r>
            <a:endParaRPr lang="en-US" sz="2000" dirty="0" smtClean="0"/>
          </a:p>
          <a:p>
            <a:pPr marL="342900" indent="-342900" fontAlgn="ctr">
              <a:buFont typeface="Arial" panose="020B0604020202020204" pitchFamily="34" charset="0"/>
              <a:buChar char="•"/>
            </a:pPr>
            <a:r>
              <a:rPr lang="en-US" sz="2000" dirty="0" smtClean="0"/>
              <a:t>http</a:t>
            </a:r>
            <a:r>
              <a:rPr lang="en-US" sz="2000" dirty="0"/>
              <a:t>://www.ncbi.nlm.nih.gov/pubmed/18474249 </a:t>
            </a:r>
            <a:endParaRPr lang="en-US" sz="2000" dirty="0">
              <a:solidFill>
                <a:srgbClr val="000000"/>
              </a:solidFill>
            </a:endParaRPr>
          </a:p>
        </p:txBody>
      </p:sp>
    </p:spTree>
    <p:extLst>
      <p:ext uri="{BB962C8B-B14F-4D97-AF65-F5344CB8AC3E}">
        <p14:creationId xmlns:p14="http://schemas.microsoft.com/office/powerpoint/2010/main" val="630252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04800"/>
            <a:ext cx="8686800" cy="3170099"/>
          </a:xfrm>
          <a:prstGeom prst="rect">
            <a:avLst/>
          </a:prstGeom>
        </p:spPr>
        <p:txBody>
          <a:bodyPr wrap="square">
            <a:spAutoFit/>
          </a:bodyPr>
          <a:lstStyle/>
          <a:p>
            <a:r>
              <a:rPr lang="en-US" sz="2000" dirty="0" smtClean="0"/>
              <a:t>DESCRIPTION</a:t>
            </a:r>
            <a:r>
              <a:rPr lang="en-US" sz="2000" dirty="0"/>
              <a:t>	</a:t>
            </a:r>
          </a:p>
          <a:p>
            <a:endParaRPr lang="en-US" sz="2000" dirty="0"/>
          </a:p>
          <a:p>
            <a:r>
              <a:rPr lang="en-US" sz="2000" dirty="0" err="1"/>
              <a:t>Certolizumab</a:t>
            </a:r>
            <a:r>
              <a:rPr lang="en-US" sz="2000" dirty="0"/>
              <a:t> </a:t>
            </a:r>
            <a:r>
              <a:rPr lang="en-US" sz="2000" dirty="0" err="1"/>
              <a:t>pegol</a:t>
            </a:r>
            <a:r>
              <a:rPr lang="en-US" sz="2000" dirty="0"/>
              <a:t> is a recombinant Fab’ antibody fragment against tumor necrosis factor alpha which is conjugated to an approximately 40kDa polyethylene glycol (PEG2MAL40K). Polyethylene glycol helps to delay the metabolism and elimination of the drugs. Chemically, the light chain is made up of 214 amino acid residues while the heavy chain is composed of 229 amino acid residues. The molecular mass of the Fab’ antibody fragment itself is 47.8 </a:t>
            </a:r>
            <a:r>
              <a:rPr lang="en-US" sz="2000" dirty="0" err="1"/>
              <a:t>kDa</a:t>
            </a:r>
            <a:r>
              <a:rPr lang="en-US" sz="2000" dirty="0"/>
              <a:t>. It is used for the treatment of rheumatoid arthritis and Crohn’s disease. FDA approved on April 22, 2008</a:t>
            </a:r>
          </a:p>
        </p:txBody>
      </p:sp>
    </p:spTree>
    <p:extLst>
      <p:ext uri="{BB962C8B-B14F-4D97-AF65-F5344CB8AC3E}">
        <p14:creationId xmlns:p14="http://schemas.microsoft.com/office/powerpoint/2010/main" val="642972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751344"/>
            <a:ext cx="8229600" cy="4708981"/>
          </a:xfrm>
          <a:prstGeom prst="rect">
            <a:avLst/>
          </a:prstGeom>
        </p:spPr>
        <p:txBody>
          <a:bodyPr wrap="square">
            <a:spAutoFit/>
          </a:bodyPr>
          <a:lstStyle/>
          <a:p>
            <a:r>
              <a:rPr lang="en-US" sz="2000" dirty="0" smtClean="0"/>
              <a:t>INDICATION</a:t>
            </a:r>
            <a:r>
              <a:rPr lang="en-US" sz="2000" dirty="0"/>
              <a:t>	</a:t>
            </a:r>
            <a:endParaRPr lang="en-US" sz="2000" dirty="0" smtClean="0"/>
          </a:p>
          <a:p>
            <a:r>
              <a:rPr lang="en-US" sz="2000" dirty="0" smtClean="0"/>
              <a:t>Reducing </a:t>
            </a:r>
            <a:r>
              <a:rPr lang="en-US" sz="2000" dirty="0"/>
              <a:t>signs and symptoms of Crohn's disease and treatment of moderately to severely active rheumatoid arthritis (RA).</a:t>
            </a:r>
          </a:p>
          <a:p>
            <a:endParaRPr lang="en-US" sz="2000" dirty="0" smtClean="0"/>
          </a:p>
          <a:p>
            <a:endParaRPr lang="en-US" sz="2000" dirty="0" smtClean="0"/>
          </a:p>
          <a:p>
            <a:r>
              <a:rPr lang="en-US" sz="2000" dirty="0" smtClean="0"/>
              <a:t>PHARMACODYNAMICS</a:t>
            </a:r>
            <a:r>
              <a:rPr lang="en-US" sz="2000" dirty="0"/>
              <a:t>	</a:t>
            </a:r>
            <a:endParaRPr lang="en-US" sz="2000" dirty="0" smtClean="0"/>
          </a:p>
          <a:p>
            <a:r>
              <a:rPr lang="en-US" sz="2000" dirty="0" smtClean="0"/>
              <a:t>TNFα </a:t>
            </a:r>
            <a:r>
              <a:rPr lang="en-US" sz="2000" dirty="0"/>
              <a:t>is a key pro-inflammatory cytokine with a central role in inflammatory processes. Biological activity associated to TNFα include the </a:t>
            </a:r>
            <a:r>
              <a:rPr lang="en-US" sz="2000" dirty="0" err="1"/>
              <a:t>upregulation</a:t>
            </a:r>
            <a:r>
              <a:rPr lang="en-US" sz="2000" dirty="0"/>
              <a:t> of cellular adhesion molecules and chemokines, </a:t>
            </a:r>
            <a:r>
              <a:rPr lang="en-US" sz="2000" dirty="0" err="1"/>
              <a:t>upregulation</a:t>
            </a:r>
            <a:r>
              <a:rPr lang="en-US" sz="2000" dirty="0"/>
              <a:t> of major histocompatibility complex (MHC) class I and class II molecules, and direct leukocyte activation. TNFα stimulates the production of downstream inflammatory mediators, including interleukin-1, prostaglandins, platelet activating factor, and nitric oxide. After treatment with </a:t>
            </a:r>
            <a:r>
              <a:rPr lang="en-US" sz="2000" dirty="0" err="1"/>
              <a:t>certolizumab</a:t>
            </a:r>
            <a:r>
              <a:rPr lang="en-US" sz="2000" dirty="0"/>
              <a:t> </a:t>
            </a:r>
            <a:r>
              <a:rPr lang="en-US" sz="2000" dirty="0" err="1"/>
              <a:t>pegol</a:t>
            </a:r>
            <a:r>
              <a:rPr lang="en-US" sz="2000" dirty="0"/>
              <a:t>, patients with Crohn's disease demonstrated a decrease in the levels of C-reactive protein (CRP). </a:t>
            </a:r>
          </a:p>
        </p:txBody>
      </p:sp>
    </p:spTree>
    <p:extLst>
      <p:ext uri="{BB962C8B-B14F-4D97-AF65-F5344CB8AC3E}">
        <p14:creationId xmlns:p14="http://schemas.microsoft.com/office/powerpoint/2010/main" val="1908483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81000"/>
            <a:ext cx="8686800" cy="6247864"/>
          </a:xfrm>
          <a:prstGeom prst="rect">
            <a:avLst/>
          </a:prstGeom>
        </p:spPr>
        <p:txBody>
          <a:bodyPr wrap="square">
            <a:spAutoFit/>
          </a:bodyPr>
          <a:lstStyle/>
          <a:p>
            <a:r>
              <a:rPr lang="en-US" sz="2000" dirty="0" smtClean="0"/>
              <a:t>MECHANISM OF ACTION</a:t>
            </a:r>
            <a:r>
              <a:rPr lang="en-US" sz="2000" dirty="0"/>
              <a:t>	</a:t>
            </a:r>
            <a:endParaRPr lang="en-US" sz="2000" dirty="0" smtClean="0"/>
          </a:p>
          <a:p>
            <a:r>
              <a:rPr lang="en-US" sz="2000" dirty="0" err="1" smtClean="0"/>
              <a:t>Certolizumab</a:t>
            </a:r>
            <a:r>
              <a:rPr lang="en-US" sz="2000" dirty="0" smtClean="0"/>
              <a:t> </a:t>
            </a:r>
            <a:r>
              <a:rPr lang="en-US" sz="2000" dirty="0" err="1"/>
              <a:t>pegol</a:t>
            </a:r>
            <a:r>
              <a:rPr lang="en-US" sz="2000" dirty="0"/>
              <a:t> binds to free and membrane-bound human TNFα with a KD of 90pM and neutralizes its activity. Extent of neutralization is also dose-dependent. It also inhibited the release of lipopolysaccharide-induced IL-1β from monocytes. TNFα is a key pro-inflammatory cytokine with a central role in inflammatory processes in which elevated levels have been observed in patients with RA and Crohn's. </a:t>
            </a:r>
            <a:r>
              <a:rPr lang="en-US" sz="2000" dirty="0" err="1"/>
              <a:t>Certolizumab</a:t>
            </a:r>
            <a:r>
              <a:rPr lang="en-US" sz="2000" dirty="0"/>
              <a:t> </a:t>
            </a:r>
            <a:r>
              <a:rPr lang="en-US" sz="2000" dirty="0" err="1"/>
              <a:t>pegol</a:t>
            </a:r>
            <a:r>
              <a:rPr lang="en-US" sz="2000" dirty="0"/>
              <a:t> selectively neutralizes TNFα (IC90 of 4 ng/mL for inhibition of human TNFα in the in vitro L929 murine </a:t>
            </a:r>
            <a:r>
              <a:rPr lang="en-US" sz="2000" dirty="0" err="1"/>
              <a:t>fibrosarcoma</a:t>
            </a:r>
            <a:r>
              <a:rPr lang="en-US" sz="2000" dirty="0"/>
              <a:t> cytotoxicity assay). It does not bind to TNF-β. As </a:t>
            </a:r>
            <a:r>
              <a:rPr lang="en-US" sz="2000" dirty="0" err="1"/>
              <a:t>certolizumab</a:t>
            </a:r>
            <a:r>
              <a:rPr lang="en-US" sz="2000" dirty="0"/>
              <a:t> is only a Fab' fragment and thus missing the Fc region, it does not fix complement or cause antibody-dependent cell-mediated cytotoxicity. Furthermore, apoptosis of monocytes or lymphocytes, or neutrophil degranulation have not been observed in vitro.</a:t>
            </a:r>
          </a:p>
          <a:p>
            <a:endParaRPr lang="en-US" sz="2000" dirty="0" smtClean="0"/>
          </a:p>
          <a:p>
            <a:r>
              <a:rPr lang="en-US" sz="2000" dirty="0" smtClean="0"/>
              <a:t>ABSORPTION</a:t>
            </a:r>
            <a:r>
              <a:rPr lang="en-US" sz="2000" dirty="0"/>
              <a:t>	</a:t>
            </a:r>
            <a:endParaRPr lang="en-US" sz="2000" dirty="0" smtClean="0"/>
          </a:p>
          <a:p>
            <a:r>
              <a:rPr lang="en-US" sz="2000" dirty="0" smtClean="0"/>
              <a:t>There </a:t>
            </a:r>
            <a:r>
              <a:rPr lang="en-US" sz="2000" dirty="0"/>
              <a:t>is a linear relationship between dose administered and </a:t>
            </a:r>
            <a:r>
              <a:rPr lang="en-US" sz="2000" dirty="0" err="1"/>
              <a:t>Cmax</a:t>
            </a:r>
            <a:r>
              <a:rPr lang="en-US" sz="2000" dirty="0"/>
              <a:t> and AUC. A mean </a:t>
            </a:r>
            <a:r>
              <a:rPr lang="en-US" sz="2000" dirty="0" err="1"/>
              <a:t>Cmax</a:t>
            </a:r>
            <a:r>
              <a:rPr lang="en-US" sz="2000" dirty="0"/>
              <a:t> of approximately 43 to 49 mcg/mL occurred at Week 5 during the initial loading dose period using the recommended dose regimen for the treatment of patients with rheumatoid arthritis (400 mg </a:t>
            </a:r>
            <a:r>
              <a:rPr lang="en-US" sz="2000" dirty="0" err="1"/>
              <a:t>sc</a:t>
            </a:r>
            <a:r>
              <a:rPr lang="en-US" sz="2000" dirty="0"/>
              <a:t> at Weeks 0, 2 and 4 followed by 200 mg every other week). </a:t>
            </a:r>
            <a:r>
              <a:rPr lang="en-US" sz="2000" dirty="0" err="1"/>
              <a:t>Tmax</a:t>
            </a:r>
            <a:r>
              <a:rPr lang="en-US" sz="2000" dirty="0"/>
              <a:t>, </a:t>
            </a:r>
            <a:r>
              <a:rPr lang="en-US" sz="2000" dirty="0" err="1"/>
              <a:t>SubQ</a:t>
            </a:r>
            <a:r>
              <a:rPr lang="en-US" sz="2000" dirty="0"/>
              <a:t> dose = 54 - 171 hours; Bioavailability, </a:t>
            </a:r>
            <a:r>
              <a:rPr lang="en-US" sz="2000" dirty="0" err="1"/>
              <a:t>SubQ</a:t>
            </a:r>
            <a:r>
              <a:rPr lang="en-US" sz="2000" dirty="0"/>
              <a:t> dose = 80% (range of 76% - 88%)</a:t>
            </a:r>
          </a:p>
        </p:txBody>
      </p:sp>
    </p:spTree>
    <p:extLst>
      <p:ext uri="{BB962C8B-B14F-4D97-AF65-F5344CB8AC3E}">
        <p14:creationId xmlns:p14="http://schemas.microsoft.com/office/powerpoint/2010/main" val="1638113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695265"/>
            <a:ext cx="8686800" cy="5940088"/>
          </a:xfrm>
          <a:prstGeom prst="rect">
            <a:avLst/>
          </a:prstGeom>
        </p:spPr>
        <p:txBody>
          <a:bodyPr wrap="square">
            <a:spAutoFit/>
          </a:bodyPr>
          <a:lstStyle/>
          <a:p>
            <a:r>
              <a:rPr lang="en-US" sz="2000" dirty="0" smtClean="0"/>
              <a:t>VOLUME OF DISTRIBUTION</a:t>
            </a:r>
            <a:r>
              <a:rPr lang="en-US" sz="2000" dirty="0"/>
              <a:t>	</a:t>
            </a:r>
          </a:p>
          <a:p>
            <a:r>
              <a:rPr lang="en-US" sz="2000" dirty="0" err="1" smtClean="0"/>
              <a:t>V</a:t>
            </a:r>
            <a:r>
              <a:rPr lang="en-US" sz="2000" baseline="-25000" dirty="0" err="1" smtClean="0"/>
              <a:t>d</a:t>
            </a:r>
            <a:r>
              <a:rPr lang="en-US" sz="2000" dirty="0" smtClean="0"/>
              <a:t> at steady state in </a:t>
            </a:r>
            <a:r>
              <a:rPr lang="en-US" sz="2000" dirty="0"/>
              <a:t>Crohn’s and RA patients = 6 – 8 L</a:t>
            </a:r>
          </a:p>
          <a:p>
            <a:endParaRPr lang="en-US" sz="2000" dirty="0" smtClean="0"/>
          </a:p>
          <a:p>
            <a:r>
              <a:rPr lang="en-US" sz="2000" dirty="0" smtClean="0"/>
              <a:t>ROUTE OF ELIMINATION</a:t>
            </a:r>
            <a:r>
              <a:rPr lang="en-US" sz="2000" dirty="0"/>
              <a:t>	</a:t>
            </a:r>
            <a:endParaRPr lang="en-US" sz="2000" dirty="0" smtClean="0"/>
          </a:p>
          <a:p>
            <a:r>
              <a:rPr lang="en-US" sz="2000" dirty="0" smtClean="0"/>
              <a:t>The </a:t>
            </a:r>
            <a:r>
              <a:rPr lang="en-US" sz="2000" dirty="0"/>
              <a:t>route of elimination of </a:t>
            </a:r>
            <a:r>
              <a:rPr lang="en-US" sz="2000" dirty="0" err="1"/>
              <a:t>certolizumab</a:t>
            </a:r>
            <a:r>
              <a:rPr lang="en-US" sz="2000" dirty="0"/>
              <a:t> </a:t>
            </a:r>
            <a:r>
              <a:rPr lang="en-US" sz="2000" dirty="0" err="1"/>
              <a:t>pegol</a:t>
            </a:r>
            <a:r>
              <a:rPr lang="en-US" sz="2000" dirty="0"/>
              <a:t> has not been studied in human subjects. Studies in animals indicate that the major route of elimination of the PEG component is via urinary excretion.</a:t>
            </a:r>
          </a:p>
          <a:p>
            <a:endParaRPr lang="en-US" sz="2000" dirty="0" smtClean="0"/>
          </a:p>
          <a:p>
            <a:r>
              <a:rPr lang="en-US" sz="2000" dirty="0" smtClean="0"/>
              <a:t>HALF LIFE</a:t>
            </a:r>
            <a:r>
              <a:rPr lang="en-US" sz="2000" dirty="0"/>
              <a:t>	</a:t>
            </a:r>
            <a:endParaRPr lang="en-US" sz="2000" dirty="0" smtClean="0"/>
          </a:p>
          <a:p>
            <a:r>
              <a:rPr lang="en-US" sz="2000" dirty="0" smtClean="0"/>
              <a:t>Terminal </a:t>
            </a:r>
            <a:r>
              <a:rPr lang="en-US" sz="2000" dirty="0"/>
              <a:t>plasma </a:t>
            </a:r>
            <a:r>
              <a:rPr lang="en-US" sz="2000" dirty="0" err="1"/>
              <a:t>elimation</a:t>
            </a:r>
            <a:r>
              <a:rPr lang="en-US" sz="2000" dirty="0"/>
              <a:t> half-life = 14 days (for all doses);</a:t>
            </a:r>
          </a:p>
          <a:p>
            <a:endParaRPr lang="en-US" sz="2000" dirty="0" smtClean="0"/>
          </a:p>
          <a:p>
            <a:r>
              <a:rPr lang="en-US" sz="2000" dirty="0" smtClean="0"/>
              <a:t>CLEARANCE	</a:t>
            </a:r>
            <a:endParaRPr lang="en-US" sz="2000" dirty="0"/>
          </a:p>
          <a:p>
            <a:r>
              <a:rPr lang="en-US" sz="2000" dirty="0"/>
              <a:t>IV dose, healthy subjects = 9.21 mL/h to 14.38 mL/h;</a:t>
            </a:r>
          </a:p>
          <a:p>
            <a:r>
              <a:rPr lang="en-US" sz="2000" dirty="0"/>
              <a:t>SC dose, Crohn’s disease patients = 17 mL/h;</a:t>
            </a:r>
          </a:p>
          <a:p>
            <a:r>
              <a:rPr lang="en-US" sz="2000" dirty="0"/>
              <a:t>SC dose, RA patients = 21.0 mL/h;</a:t>
            </a:r>
          </a:p>
          <a:p>
            <a:endParaRPr lang="en-US" sz="2000" dirty="0" smtClean="0"/>
          </a:p>
          <a:p>
            <a:r>
              <a:rPr lang="en-US" sz="2000" dirty="0" smtClean="0"/>
              <a:t>TOXICITY</a:t>
            </a:r>
            <a:r>
              <a:rPr lang="en-US" sz="2000" dirty="0"/>
              <a:t>	</a:t>
            </a:r>
            <a:endParaRPr lang="en-US" sz="2000" dirty="0" smtClean="0"/>
          </a:p>
          <a:p>
            <a:r>
              <a:rPr lang="en-US" sz="2000" dirty="0" smtClean="0"/>
              <a:t>The </a:t>
            </a:r>
            <a:r>
              <a:rPr lang="en-US" sz="2000" dirty="0"/>
              <a:t>most common adverse reactions (incidence ≥7% and higher than placebo): upper respiratory tract infection, rash, and urinary tract infection. </a:t>
            </a:r>
          </a:p>
        </p:txBody>
      </p:sp>
    </p:spTree>
    <p:extLst>
      <p:ext uri="{BB962C8B-B14F-4D97-AF65-F5344CB8AC3E}">
        <p14:creationId xmlns:p14="http://schemas.microsoft.com/office/powerpoint/2010/main" val="2360384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948" y="152400"/>
            <a:ext cx="7772400" cy="1470025"/>
          </a:xfrm>
        </p:spPr>
        <p:txBody>
          <a:bodyPr>
            <a:normAutofit/>
          </a:bodyPr>
          <a:lstStyle/>
          <a:p>
            <a:pPr algn="l"/>
            <a:r>
              <a:rPr lang="en-US" sz="3600" dirty="0" err="1" smtClean="0"/>
              <a:t>Cimzia</a:t>
            </a:r>
            <a:r>
              <a:rPr lang="en-US" sz="3600" dirty="0" smtClean="0"/>
              <a:t> </a:t>
            </a:r>
            <a:r>
              <a:rPr lang="en-US" sz="3600" dirty="0"/>
              <a:t/>
            </a:r>
            <a:br>
              <a:rPr lang="en-US" sz="3600" dirty="0"/>
            </a:br>
            <a:r>
              <a:rPr lang="en-US" sz="3600" dirty="0" smtClean="0"/>
              <a:t>Subcutaneous</a:t>
            </a:r>
            <a:endParaRPr lang="en-US" sz="3600" dirty="0"/>
          </a:p>
        </p:txBody>
      </p:sp>
      <p:sp>
        <p:nvSpPr>
          <p:cNvPr id="3" name="Subtitle 2"/>
          <p:cNvSpPr>
            <a:spLocks noGrp="1"/>
          </p:cNvSpPr>
          <p:nvPr>
            <p:ph type="subTitle" idx="1"/>
          </p:nvPr>
        </p:nvSpPr>
        <p:spPr>
          <a:xfrm>
            <a:off x="15240" y="2286000"/>
            <a:ext cx="8874178" cy="3352800"/>
          </a:xfrm>
        </p:spPr>
        <p:txBody>
          <a:bodyPr>
            <a:noAutofit/>
          </a:bodyPr>
          <a:lstStyle/>
          <a:p>
            <a:pPr algn="l"/>
            <a:r>
              <a:rPr lang="en-US" sz="2000" dirty="0" smtClean="0">
                <a:solidFill>
                  <a:schemeClr val="tx1"/>
                </a:solidFill>
              </a:rPr>
              <a:t> TNF blocker. CIMZIA is a recombinant, humanized antibody Fab' fragment, with specificity for human tumor necrosis factor alpha (TNFα), conjugated to an approximately 40kDa polyethylene glycol (PEG2MAL40K). The Fab' fragment is manufactured in E. coli and is subsequently subjected to purification and conjugation to PEG2MAL40K, to generate </a:t>
            </a:r>
            <a:r>
              <a:rPr lang="en-US" sz="2000" dirty="0" err="1" smtClean="0">
                <a:solidFill>
                  <a:schemeClr val="tx1"/>
                </a:solidFill>
              </a:rPr>
              <a:t>certolizumab</a:t>
            </a:r>
            <a:r>
              <a:rPr lang="en-US" sz="2000" dirty="0" smtClean="0">
                <a:solidFill>
                  <a:schemeClr val="tx1"/>
                </a:solidFill>
              </a:rPr>
              <a:t> </a:t>
            </a:r>
            <a:r>
              <a:rPr lang="en-US" sz="2000" dirty="0" err="1" smtClean="0">
                <a:solidFill>
                  <a:schemeClr val="tx1"/>
                </a:solidFill>
              </a:rPr>
              <a:t>pegol</a:t>
            </a:r>
            <a:r>
              <a:rPr lang="en-US" sz="2000" dirty="0" smtClean="0">
                <a:solidFill>
                  <a:schemeClr val="tx1"/>
                </a:solidFill>
              </a:rPr>
              <a:t>. The Fab' fragment is composed of a light chain with 214 amino acids and a heavy chain with 229 amino acids. The molecular weight of </a:t>
            </a:r>
            <a:r>
              <a:rPr lang="en-US" sz="2000" dirty="0" err="1" smtClean="0">
                <a:solidFill>
                  <a:schemeClr val="tx1"/>
                </a:solidFill>
              </a:rPr>
              <a:t>certolizumab</a:t>
            </a:r>
            <a:r>
              <a:rPr lang="en-US" sz="2000" dirty="0" smtClean="0">
                <a:solidFill>
                  <a:schemeClr val="tx1"/>
                </a:solidFill>
              </a:rPr>
              <a:t> </a:t>
            </a:r>
            <a:r>
              <a:rPr lang="en-US" sz="2000" dirty="0" err="1" smtClean="0">
                <a:solidFill>
                  <a:schemeClr val="tx1"/>
                </a:solidFill>
              </a:rPr>
              <a:t>pegol</a:t>
            </a:r>
            <a:r>
              <a:rPr lang="en-US" sz="2000" dirty="0" smtClean="0">
                <a:solidFill>
                  <a:schemeClr val="tx1"/>
                </a:solidFill>
              </a:rPr>
              <a:t> is approximately 91 </a:t>
            </a:r>
            <a:r>
              <a:rPr lang="en-US" sz="2000" dirty="0" err="1" smtClean="0">
                <a:solidFill>
                  <a:schemeClr val="tx1"/>
                </a:solidFill>
              </a:rPr>
              <a:t>kiloDaltons</a:t>
            </a:r>
            <a:r>
              <a:rPr lang="en-US" sz="2000" dirty="0" smtClean="0">
                <a:solidFill>
                  <a:schemeClr val="tx1"/>
                </a:solidFill>
              </a:rPr>
              <a:t>. There have been cases of unusual cancers in children and teenage patients using TNF-blocking agents. CIMZIA is not approved for use in pediatric patients. For people taking TNF-blocker medicines, including CIMZIA, the chances for getting lymphoma or other cancers may increase. People with RA, especially more serious RA, may have a higher chance for getting a kind of cancer called lymphoma</a:t>
            </a:r>
            <a:endParaRPr lang="en-US" sz="2000" dirty="0">
              <a:solidFill>
                <a:schemeClr val="tx1"/>
              </a:solidFill>
            </a:endParaRPr>
          </a:p>
        </p:txBody>
      </p:sp>
      <p:sp>
        <p:nvSpPr>
          <p:cNvPr id="5" name="Rectangle 4"/>
          <p:cNvSpPr/>
          <p:nvPr/>
        </p:nvSpPr>
        <p:spPr>
          <a:xfrm>
            <a:off x="152400" y="1752600"/>
            <a:ext cx="6324600" cy="369332"/>
          </a:xfrm>
          <a:prstGeom prst="rect">
            <a:avLst/>
          </a:prstGeom>
        </p:spPr>
        <p:txBody>
          <a:bodyPr wrap="square">
            <a:spAutoFit/>
          </a:bodyPr>
          <a:lstStyle/>
          <a:p>
            <a:r>
              <a:rPr lang="en-US" dirty="0" smtClean="0"/>
              <a:t>https://www.ncbi.nlm.nih.gov/mesh/?term=Certolizumab+pegol</a:t>
            </a:r>
            <a:endParaRPr lang="en-US" dirty="0"/>
          </a:p>
        </p:txBody>
      </p:sp>
    </p:spTree>
    <p:extLst>
      <p:ext uri="{BB962C8B-B14F-4D97-AF65-F5344CB8AC3E}">
        <p14:creationId xmlns:p14="http://schemas.microsoft.com/office/powerpoint/2010/main" val="1452050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983468"/>
            <a:ext cx="7467600" cy="2862322"/>
          </a:xfrm>
          <a:prstGeom prst="rect">
            <a:avLst/>
          </a:prstGeom>
        </p:spPr>
        <p:txBody>
          <a:bodyPr wrap="square">
            <a:spAutoFit/>
          </a:bodyPr>
          <a:lstStyle/>
          <a:p>
            <a:r>
              <a:rPr lang="en-US" sz="2000" dirty="0" smtClean="0"/>
              <a:t>FORMULATION</a:t>
            </a:r>
            <a:endParaRPr lang="en-US" sz="2000" dirty="0" smtClean="0"/>
          </a:p>
          <a:p>
            <a:r>
              <a:rPr lang="en-US" sz="2000" dirty="0" smtClean="0"/>
              <a:t>Each single-use prefilled syringe of CIMZIA delivers 200 mg in 1 mL of solution with a pH of approximately 4.7 for subcutaneous use. Each 1 mL syringe of CIMZIA contains </a:t>
            </a:r>
            <a:r>
              <a:rPr lang="en-US" sz="2000" dirty="0" err="1" smtClean="0"/>
              <a:t>certolizumab</a:t>
            </a:r>
            <a:r>
              <a:rPr lang="en-US" sz="2000" dirty="0" smtClean="0"/>
              <a:t> </a:t>
            </a:r>
            <a:r>
              <a:rPr lang="en-US" sz="2000" dirty="0" err="1" smtClean="0"/>
              <a:t>pegol</a:t>
            </a:r>
            <a:r>
              <a:rPr lang="en-US" sz="2000" dirty="0" smtClean="0"/>
              <a:t> (200 mg), sodium acetate (1.36 mg), sodium chloride (7.31 mg), and Water for Injection, USP.</a:t>
            </a:r>
          </a:p>
          <a:p>
            <a:endParaRPr lang="en-US" sz="2000" dirty="0" smtClean="0"/>
          </a:p>
          <a:p>
            <a:r>
              <a:rPr lang="en-US" sz="2000" dirty="0" smtClean="0"/>
              <a:t>CIMZIA is a clear to opalescent solution that is colorless to pale yellow and essentially free from particulates. No preservatives are present.</a:t>
            </a:r>
            <a:endParaRPr lang="en-US" sz="2000" dirty="0"/>
          </a:p>
        </p:txBody>
      </p:sp>
      <p:sp>
        <p:nvSpPr>
          <p:cNvPr id="5" name="TextBox 4"/>
          <p:cNvSpPr txBox="1"/>
          <p:nvPr/>
        </p:nvSpPr>
        <p:spPr>
          <a:xfrm>
            <a:off x="228600" y="381000"/>
            <a:ext cx="4522777" cy="400110"/>
          </a:xfrm>
          <a:prstGeom prst="rect">
            <a:avLst/>
          </a:prstGeom>
          <a:noFill/>
        </p:spPr>
        <p:txBody>
          <a:bodyPr wrap="none" rtlCol="0">
            <a:spAutoFit/>
          </a:bodyPr>
          <a:lstStyle/>
          <a:p>
            <a:r>
              <a:rPr lang="en-US" sz="2000" dirty="0" smtClean="0"/>
              <a:t>From </a:t>
            </a:r>
            <a:r>
              <a:rPr lang="en-US" sz="2000" i="1" dirty="0" smtClean="0"/>
              <a:t>E. </a:t>
            </a:r>
            <a:r>
              <a:rPr lang="en-US" sz="2000" i="1" dirty="0" smtClean="0"/>
              <a:t>coli</a:t>
            </a:r>
            <a:r>
              <a:rPr lang="en-US" sz="2000" dirty="0" smtClean="0"/>
              <a:t>, </a:t>
            </a:r>
            <a:r>
              <a:rPr lang="en-US" sz="2000" dirty="0" err="1" smtClean="0"/>
              <a:t>pegylated</a:t>
            </a:r>
            <a:r>
              <a:rPr lang="en-US" sz="2000" dirty="0" smtClean="0"/>
              <a:t> </a:t>
            </a:r>
            <a:r>
              <a:rPr lang="en-US" sz="2000" dirty="0" smtClean="0"/>
              <a:t>for longer half-life</a:t>
            </a:r>
            <a:endParaRPr lang="en-US" sz="2000" i="1" dirty="0"/>
          </a:p>
        </p:txBody>
      </p:sp>
      <p:sp>
        <p:nvSpPr>
          <p:cNvPr id="6" name="Rectangle 5"/>
          <p:cNvSpPr/>
          <p:nvPr/>
        </p:nvSpPr>
        <p:spPr>
          <a:xfrm>
            <a:off x="228600" y="5879068"/>
            <a:ext cx="4121193" cy="400110"/>
          </a:xfrm>
          <a:prstGeom prst="rect">
            <a:avLst/>
          </a:prstGeom>
        </p:spPr>
        <p:txBody>
          <a:bodyPr wrap="none">
            <a:spAutoFit/>
          </a:bodyPr>
          <a:lstStyle/>
          <a:p>
            <a:r>
              <a:rPr lang="pt-BR" sz="2000" dirty="0" smtClean="0"/>
              <a:t>CLEARANCE: 9.21 mL/h to 14.38 mL/h</a:t>
            </a:r>
            <a:endParaRPr lang="en-US" sz="2000" dirty="0"/>
          </a:p>
        </p:txBody>
      </p:sp>
      <p:sp>
        <p:nvSpPr>
          <p:cNvPr id="7" name="Rectangle 6"/>
          <p:cNvSpPr/>
          <p:nvPr/>
        </p:nvSpPr>
        <p:spPr>
          <a:xfrm>
            <a:off x="228600" y="6412468"/>
            <a:ext cx="2125197" cy="400110"/>
          </a:xfrm>
          <a:prstGeom prst="rect">
            <a:avLst/>
          </a:prstGeom>
        </p:spPr>
        <p:txBody>
          <a:bodyPr wrap="none">
            <a:spAutoFit/>
          </a:bodyPr>
          <a:lstStyle/>
          <a:p>
            <a:r>
              <a:rPr lang="pt-BR" sz="2000" dirty="0" smtClean="0"/>
              <a:t>HALF-LIFE: 14 days</a:t>
            </a:r>
            <a:endParaRPr lang="en-US" sz="2000" dirty="0"/>
          </a:p>
        </p:txBody>
      </p:sp>
      <p:sp>
        <p:nvSpPr>
          <p:cNvPr id="8" name="Rectangle 7"/>
          <p:cNvSpPr/>
          <p:nvPr/>
        </p:nvSpPr>
        <p:spPr>
          <a:xfrm>
            <a:off x="228600" y="914400"/>
            <a:ext cx="8915400" cy="1938992"/>
          </a:xfrm>
          <a:prstGeom prst="rect">
            <a:avLst/>
          </a:prstGeom>
        </p:spPr>
        <p:txBody>
          <a:bodyPr wrap="square">
            <a:spAutoFit/>
          </a:bodyPr>
          <a:lstStyle/>
          <a:p>
            <a:r>
              <a:rPr lang="en-US" sz="2000" dirty="0" smtClean="0"/>
              <a:t>Recombinant, humanized antibody Fab' fragment, with specificity for human tumor necrosis factor alpha (TNFα). Fab' fragment is manufactured in E. coli and is subsequently subjected to purification and conjugation to PEG2MAL40K, to generate </a:t>
            </a:r>
            <a:r>
              <a:rPr lang="en-US" sz="2000" dirty="0" err="1" smtClean="0"/>
              <a:t>certolizumab</a:t>
            </a:r>
            <a:r>
              <a:rPr lang="en-US" sz="2000" dirty="0" smtClean="0"/>
              <a:t> </a:t>
            </a:r>
            <a:r>
              <a:rPr lang="en-US" sz="2000" dirty="0" err="1" smtClean="0"/>
              <a:t>pegol</a:t>
            </a:r>
            <a:r>
              <a:rPr lang="en-US" sz="2000" dirty="0" smtClean="0"/>
              <a:t>. The Fab' fragment is composed of a light chain with 214 amino acids and a heavy chain with 229 amino acids. The molecular weight of </a:t>
            </a:r>
            <a:r>
              <a:rPr lang="en-US" sz="2000" dirty="0" err="1" smtClean="0"/>
              <a:t>certolizumab</a:t>
            </a:r>
            <a:r>
              <a:rPr lang="en-US" sz="2000" dirty="0" smtClean="0"/>
              <a:t> </a:t>
            </a:r>
            <a:r>
              <a:rPr lang="en-US" sz="2000" dirty="0" err="1" smtClean="0"/>
              <a:t>pegol</a:t>
            </a:r>
            <a:r>
              <a:rPr lang="en-US" sz="2000" dirty="0" smtClean="0"/>
              <a:t> is approximately 91 </a:t>
            </a:r>
            <a:r>
              <a:rPr lang="en-US" sz="2000" dirty="0" err="1" smtClean="0"/>
              <a:t>kiloDaltons</a:t>
            </a:r>
            <a:endParaRPr lang="en-US" sz="2000" dirty="0"/>
          </a:p>
        </p:txBody>
      </p:sp>
    </p:spTree>
    <p:extLst>
      <p:ext uri="{BB962C8B-B14F-4D97-AF65-F5344CB8AC3E}">
        <p14:creationId xmlns:p14="http://schemas.microsoft.com/office/powerpoint/2010/main" val="1068044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417"/>
            <a:ext cx="9220200" cy="6863417"/>
          </a:xfrm>
          <a:prstGeom prst="rect">
            <a:avLst/>
          </a:prstGeom>
        </p:spPr>
        <p:txBody>
          <a:bodyPr wrap="square">
            <a:spAutoFit/>
          </a:bodyPr>
          <a:lstStyle/>
          <a:p>
            <a:r>
              <a:rPr lang="en-US" sz="2000" dirty="0" smtClean="0"/>
              <a:t>DOSAGE:</a:t>
            </a:r>
          </a:p>
          <a:p>
            <a:r>
              <a:rPr lang="en-US" sz="2000" dirty="0" smtClean="0"/>
              <a:t>Crohn's </a:t>
            </a:r>
            <a:r>
              <a:rPr lang="en-US" sz="2000" dirty="0" smtClean="0"/>
              <a:t>Disease</a:t>
            </a:r>
          </a:p>
          <a:p>
            <a:r>
              <a:rPr lang="en-US" sz="2000" dirty="0" smtClean="0"/>
              <a:t>The </a:t>
            </a:r>
            <a:r>
              <a:rPr lang="en-US" sz="2000" dirty="0" smtClean="0"/>
              <a:t>recommended initial adult dose of </a:t>
            </a:r>
            <a:r>
              <a:rPr lang="en-US" sz="2000" dirty="0" err="1" smtClean="0"/>
              <a:t>Cimzia</a:t>
            </a:r>
            <a:r>
              <a:rPr lang="en-US" sz="2000" dirty="0" smtClean="0"/>
              <a:t> is 400 mg (given as two subcutaneous injections of 200 mg) initially, and at Weeks 2 and 4. In patients who obtain a clinical response, the recommended maintenance regimen is 400 mg every four weeks.</a:t>
            </a:r>
          </a:p>
          <a:p>
            <a:endParaRPr lang="en-US" sz="2000" dirty="0" smtClean="0"/>
          </a:p>
          <a:p>
            <a:r>
              <a:rPr lang="en-US" sz="2000" dirty="0" smtClean="0"/>
              <a:t>Rheumatoid </a:t>
            </a:r>
            <a:r>
              <a:rPr lang="en-US" sz="2000" dirty="0" smtClean="0"/>
              <a:t>Arthritis</a:t>
            </a:r>
          </a:p>
          <a:p>
            <a:r>
              <a:rPr lang="en-US" sz="2000" dirty="0" smtClean="0"/>
              <a:t>The </a:t>
            </a:r>
            <a:r>
              <a:rPr lang="en-US" sz="2000" dirty="0" smtClean="0"/>
              <a:t>recommended dose of </a:t>
            </a:r>
            <a:r>
              <a:rPr lang="en-US" sz="2000" dirty="0" err="1" smtClean="0"/>
              <a:t>Cimzia</a:t>
            </a:r>
            <a:r>
              <a:rPr lang="en-US" sz="2000" dirty="0" smtClean="0"/>
              <a:t> for adult patients with rheumatoid arthritis is 400 mg (given as two subcutaneous injections of 200 mg) initially and at Weeks 2 and 4, followed by 200 mg every other week. For maintenance dosing, </a:t>
            </a:r>
            <a:r>
              <a:rPr lang="en-US" sz="2000" dirty="0" err="1" smtClean="0"/>
              <a:t>Cimzia</a:t>
            </a:r>
            <a:r>
              <a:rPr lang="en-US" sz="2000" dirty="0" smtClean="0"/>
              <a:t> 400 mg every 4 weeks can be considered [see Clinical Studies (14.2)].</a:t>
            </a:r>
          </a:p>
          <a:p>
            <a:endParaRPr lang="en-US" sz="2000" dirty="0" smtClean="0"/>
          </a:p>
          <a:p>
            <a:r>
              <a:rPr lang="en-US" sz="2000" dirty="0" smtClean="0"/>
              <a:t>Psoriatic </a:t>
            </a:r>
            <a:r>
              <a:rPr lang="en-US" sz="2000" dirty="0" smtClean="0"/>
              <a:t>Arthritis</a:t>
            </a:r>
          </a:p>
          <a:p>
            <a:r>
              <a:rPr lang="en-US" sz="2000" dirty="0" smtClean="0"/>
              <a:t>​</a:t>
            </a:r>
            <a:r>
              <a:rPr lang="en-US" sz="2000" dirty="0" smtClean="0"/>
              <a:t>The recommended dose of </a:t>
            </a:r>
            <a:r>
              <a:rPr lang="en-US" sz="2000" dirty="0" err="1" smtClean="0"/>
              <a:t>Cimzia</a:t>
            </a:r>
            <a:r>
              <a:rPr lang="en-US" sz="2000" dirty="0" smtClean="0"/>
              <a:t> for adult patients with psoriatic arthritis is 400 mg (given as 2 subcutaneous injections of 200 mg each) initially and at week 2 and 4, followed by 200 mg every other week. For maintenance dosing, </a:t>
            </a:r>
            <a:r>
              <a:rPr lang="en-US" sz="2000" dirty="0" err="1" smtClean="0"/>
              <a:t>Cimzia</a:t>
            </a:r>
            <a:r>
              <a:rPr lang="en-US" sz="2000" dirty="0" smtClean="0"/>
              <a:t> 400 mg every 4 weeks can be considered [see Clinical Studies (14.3)].   </a:t>
            </a:r>
            <a:endParaRPr lang="en-US" sz="2000" dirty="0" smtClean="0"/>
          </a:p>
          <a:p>
            <a:endParaRPr lang="en-US" sz="2000" dirty="0" smtClean="0"/>
          </a:p>
          <a:p>
            <a:r>
              <a:rPr lang="en-US" sz="2000" dirty="0" smtClean="0"/>
              <a:t>Ankylosing </a:t>
            </a:r>
            <a:r>
              <a:rPr lang="en-US" sz="2000" dirty="0" smtClean="0"/>
              <a:t>Spondylitis</a:t>
            </a:r>
          </a:p>
          <a:p>
            <a:r>
              <a:rPr lang="en-US" sz="2000" dirty="0" smtClean="0"/>
              <a:t>​</a:t>
            </a:r>
            <a:r>
              <a:rPr lang="en-US" sz="2000" dirty="0" smtClean="0"/>
              <a:t>The recommended dose of </a:t>
            </a:r>
            <a:r>
              <a:rPr lang="en-US" sz="2000" dirty="0" err="1" smtClean="0"/>
              <a:t>Cimzia</a:t>
            </a:r>
            <a:r>
              <a:rPr lang="en-US" sz="2000" dirty="0" smtClean="0"/>
              <a:t> for adult patients with ankylosing spondylitis is 400 mg (given as 2 subcutaneous injections of 200 mg each) initially and at weeks 2 and 4, followed by 200 mg every 2 weeks or 400 mg every 4 weeks.</a:t>
            </a:r>
            <a:endParaRPr lang="en-US" sz="2000" dirty="0"/>
          </a:p>
        </p:txBody>
      </p:sp>
    </p:spTree>
    <p:extLst>
      <p:ext uri="{BB962C8B-B14F-4D97-AF65-F5344CB8AC3E}">
        <p14:creationId xmlns:p14="http://schemas.microsoft.com/office/powerpoint/2010/main" val="381487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97346"/>
            <a:ext cx="8686800" cy="5632311"/>
          </a:xfrm>
          <a:prstGeom prst="rect">
            <a:avLst/>
          </a:prstGeom>
        </p:spPr>
        <p:txBody>
          <a:bodyPr wrap="square">
            <a:spAutoFit/>
          </a:bodyPr>
          <a:lstStyle/>
          <a:p>
            <a:r>
              <a:rPr lang="en-US" sz="2000" dirty="0" smtClean="0"/>
              <a:t>ADVERSE REACTION:</a:t>
            </a:r>
          </a:p>
          <a:p>
            <a:endParaRPr lang="en-US" sz="2000" dirty="0" smtClean="0"/>
          </a:p>
          <a:p>
            <a:r>
              <a:rPr lang="en-US" sz="2000" dirty="0" smtClean="0"/>
              <a:t>Active </a:t>
            </a:r>
            <a:r>
              <a:rPr lang="en-US" sz="2000" dirty="0" smtClean="0"/>
              <a:t>tuberculosis, including reactivation of latent tuberculosis. Patients with tuberculosis have frequently presented with disseminated or </a:t>
            </a:r>
            <a:r>
              <a:rPr lang="en-US" sz="2000" dirty="0" err="1" smtClean="0"/>
              <a:t>extrapulmonary</a:t>
            </a:r>
            <a:r>
              <a:rPr lang="en-US" sz="2000" dirty="0" smtClean="0"/>
              <a:t> disease. Patients should be tested for latent tuberculosis before CIMZIA use and during therapy. Treatment for latent infection should be initiated prior to CIMZIA use.</a:t>
            </a:r>
          </a:p>
          <a:p>
            <a:endParaRPr lang="en-US" sz="2000" dirty="0" smtClean="0"/>
          </a:p>
          <a:p>
            <a:r>
              <a:rPr lang="en-US" sz="2000" dirty="0" smtClean="0"/>
              <a:t>Invasive </a:t>
            </a:r>
            <a:r>
              <a:rPr lang="en-US" sz="2000" dirty="0" smtClean="0"/>
              <a:t>fungal infections, including histoplasmosis, </a:t>
            </a:r>
            <a:r>
              <a:rPr lang="en-US" sz="2000" dirty="0" err="1" smtClean="0"/>
              <a:t>coccidioidomycosis</a:t>
            </a:r>
            <a:r>
              <a:rPr lang="en-US" sz="2000" dirty="0" smtClean="0"/>
              <a:t>, candidiasis, </a:t>
            </a:r>
            <a:r>
              <a:rPr lang="en-US" sz="2000" dirty="0" err="1" smtClean="0"/>
              <a:t>aspergillosis</a:t>
            </a:r>
            <a:r>
              <a:rPr lang="en-US" sz="2000" dirty="0" smtClean="0"/>
              <a:t>, </a:t>
            </a:r>
            <a:r>
              <a:rPr lang="en-US" sz="2000" dirty="0" err="1" smtClean="0"/>
              <a:t>blastomycosis</a:t>
            </a:r>
            <a:r>
              <a:rPr lang="en-US" sz="2000" dirty="0" smtClean="0"/>
              <a:t>, and </a:t>
            </a:r>
            <a:r>
              <a:rPr lang="en-US" sz="2000" dirty="0" err="1" smtClean="0"/>
              <a:t>pneumocystosis</a:t>
            </a:r>
            <a:r>
              <a:rPr lang="en-US" sz="2000" dirty="0" smtClean="0"/>
              <a:t>. Patients with histoplasmosis or other invasive fungal infections may present with disseminated, rather than localized disease. Antigen and antibody testing for histoplasmosis may be negative in some patients with active infection. Empiric anti-fungal therapy should be considered in patients at risk for invasive fungal infections who develop severe systemic illness.</a:t>
            </a:r>
          </a:p>
          <a:p>
            <a:endParaRPr lang="en-US" sz="2000" dirty="0" smtClean="0"/>
          </a:p>
          <a:p>
            <a:r>
              <a:rPr lang="en-US" sz="2000" dirty="0" smtClean="0"/>
              <a:t>Bacterial</a:t>
            </a:r>
            <a:r>
              <a:rPr lang="en-US" sz="2000" dirty="0" smtClean="0"/>
              <a:t>, viral and other infections due to opportunistic pathogens, including Legionella and Listeria.</a:t>
            </a:r>
            <a:endParaRPr lang="en-US" sz="2000" dirty="0"/>
          </a:p>
        </p:txBody>
      </p:sp>
    </p:spTree>
    <p:extLst>
      <p:ext uri="{BB962C8B-B14F-4D97-AF65-F5344CB8AC3E}">
        <p14:creationId xmlns:p14="http://schemas.microsoft.com/office/powerpoint/2010/main" val="31635705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863</Words>
  <Application>Microsoft Office PowerPoint</Application>
  <PresentationFormat>On-screen Show (4:3)</PresentationFormat>
  <Paragraphs>113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Cimzia  Subcutaneous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Certolizumab pegol AKA Cimzia</dc:title>
  <dc:creator>PC</dc:creator>
  <cp:lastModifiedBy>PC</cp:lastModifiedBy>
  <cp:revision>10</cp:revision>
  <dcterms:created xsi:type="dcterms:W3CDTF">2015-01-02T06:45:01Z</dcterms:created>
  <dcterms:modified xsi:type="dcterms:W3CDTF">2015-01-11T16:37:59Z</dcterms:modified>
</cp:coreProperties>
</file>